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961" r:id="rId2"/>
    <p:sldId id="962" r:id="rId3"/>
    <p:sldId id="964" r:id="rId4"/>
    <p:sldId id="364" r:id="rId5"/>
    <p:sldId id="965" r:id="rId6"/>
    <p:sldId id="918" r:id="rId7"/>
    <p:sldId id="970" r:id="rId8"/>
    <p:sldId id="800" r:id="rId9"/>
    <p:sldId id="968" r:id="rId10"/>
    <p:sldId id="801" r:id="rId11"/>
    <p:sldId id="802" r:id="rId12"/>
    <p:sldId id="748" r:id="rId13"/>
    <p:sldId id="749" r:id="rId14"/>
    <p:sldId id="915" r:id="rId15"/>
    <p:sldId id="969" r:id="rId16"/>
    <p:sldId id="920" r:id="rId17"/>
    <p:sldId id="921" r:id="rId18"/>
    <p:sldId id="922" r:id="rId19"/>
    <p:sldId id="923" r:id="rId20"/>
    <p:sldId id="924" r:id="rId21"/>
    <p:sldId id="925" r:id="rId22"/>
    <p:sldId id="926" r:id="rId23"/>
    <p:sldId id="927" r:id="rId24"/>
    <p:sldId id="959" r:id="rId25"/>
    <p:sldId id="936" r:id="rId26"/>
    <p:sldId id="971" r:id="rId27"/>
    <p:sldId id="932" r:id="rId28"/>
    <p:sldId id="930" r:id="rId29"/>
    <p:sldId id="931" r:id="rId30"/>
    <p:sldId id="933" r:id="rId31"/>
    <p:sldId id="928" r:id="rId32"/>
    <p:sldId id="929" r:id="rId33"/>
    <p:sldId id="934" r:id="rId34"/>
    <p:sldId id="935" r:id="rId35"/>
    <p:sldId id="937" r:id="rId36"/>
    <p:sldId id="938" r:id="rId37"/>
    <p:sldId id="939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90" autoAdjust="0"/>
  </p:normalViewPr>
  <p:slideViewPr>
    <p:cSldViewPr>
      <p:cViewPr varScale="1">
        <p:scale>
          <a:sx n="104" d="100"/>
          <a:sy n="104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34C5B-8B85-448D-A8BB-7A0A637C560D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5BA56-F4E2-449B-A7B9-549C6907B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sr-Latn-CS" dirty="0" smtClean="0"/>
              <a:t>Mileševa, naos, ktitorski portret, detalj: Vladislav (kruna doslikana)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sr-Latn-CS" dirty="0" smtClean="0"/>
              <a:t>Mileševa, priprata, povorka Nemanjića, detalj, Sava prvi srpski arhiepiskop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200" dirty="0" smtClean="0">
                <a:solidFill>
                  <a:srgbClr val="C00000"/>
                </a:solidFill>
              </a:rPr>
              <a:t> </a:t>
            </a:r>
            <a:r>
              <a:rPr lang="sr-Latn-CS" sz="1200" dirty="0" smtClean="0"/>
              <a:t>(u Sopoćanima su među arhijerejima prikazana prva tri srpska arhiepiskopa, Sava I, Arsenije I i Sava II)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200" dirty="0" smtClean="0"/>
              <a:t>Sopoćani, naos, između 1272. i 1276, južni zid, doslikani ktitorski portret, Povorka Nemanjića: Sv. Simeon Nemanja, Simon (Stefan Prvovenčani) i kralj Uroš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5BA56-F4E2-449B-A7B9-549C6907B203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6B1C3-AD1F-4584-AA7C-CCF2521635CA}" type="datetimeFigureOut">
              <a:rPr lang="en-US" smtClean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E38F-AC36-4CCC-B9C0-59344A7318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16561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/>
              <a:t>RA</a:t>
            </a:r>
            <a:r>
              <a:rPr lang="sr-Latn-RS" sz="4000" b="1" dirty="0" smtClean="0"/>
              <a:t>ŠKA ŠKOLA</a:t>
            </a:r>
          </a:p>
          <a:p>
            <a:pPr algn="ctr">
              <a:buNone/>
            </a:pPr>
            <a:r>
              <a:rPr lang="sr-Latn-RS" sz="3600" dirty="0" smtClean="0"/>
              <a:t>FRESKE U CRKVAMA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/>
              <a:t>SLIKARSTVO U SREDNJOVEKOVNOJ SRBIJI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579296" cy="5289451"/>
          </a:xfrm>
        </p:spPr>
        <p:txBody>
          <a:bodyPr/>
          <a:lstStyle/>
          <a:p>
            <a:r>
              <a:rPr lang="sr-Latn-RS" sz="2400" dirty="0" smtClean="0">
                <a:solidFill>
                  <a:srgbClr val="FF0000"/>
                </a:solidFill>
              </a:rPr>
              <a:t>Srpsko slikarstvo uspon doživljava u periodu od 1204 – 1261. </a:t>
            </a:r>
          </a:p>
          <a:p>
            <a:r>
              <a:rPr lang="sr-Latn-RS" sz="2400" dirty="0" smtClean="0"/>
              <a:t>U tom periodu vizantisjiska umetnost slabi zbog krstaških ratova pa </a:t>
            </a:r>
            <a:r>
              <a:rPr lang="sr-Latn-RS" sz="2400" dirty="0" smtClean="0">
                <a:solidFill>
                  <a:srgbClr val="FF0000"/>
                </a:solidFill>
              </a:rPr>
              <a:t>umetnici iz Vizantije dolaze u Srbiju.</a:t>
            </a:r>
          </a:p>
          <a:p>
            <a:r>
              <a:rPr lang="sr-Latn-RS" sz="2400" dirty="0" smtClean="0"/>
              <a:t>Iz ovog razloga je slikarstvo u Srbiji, </a:t>
            </a:r>
            <a:r>
              <a:rPr lang="sr-Latn-RS" sz="2400" dirty="0" smtClean="0">
                <a:solidFill>
                  <a:srgbClr val="FF0000"/>
                </a:solidFill>
              </a:rPr>
              <a:t>pod snažnim uticajem Vizantije.</a:t>
            </a:r>
          </a:p>
          <a:p>
            <a:endParaRPr lang="sr-Latn-RS" dirty="0" smtClean="0"/>
          </a:p>
          <a:p>
            <a:r>
              <a:rPr lang="sr-Latn-RS" dirty="0" smtClean="0"/>
              <a:t>Iluminacije rukopisa </a:t>
            </a:r>
          </a:p>
          <a:p>
            <a:r>
              <a:rPr lang="sr-Latn-RS" dirty="0" smtClean="0"/>
              <a:t>Ikonografija – slike na dasci</a:t>
            </a:r>
          </a:p>
          <a:p>
            <a:r>
              <a:rPr lang="sr-Latn-RS" dirty="0" smtClean="0"/>
              <a:t>Freske – slike na svežem malteru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 </a:t>
            </a:r>
            <a:r>
              <a:rPr lang="sr-Latn-RS" sz="3600" dirty="0" smtClean="0"/>
              <a:t>ODLIKE SLIKARSTVA RAŠKE ŠKOLE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472608"/>
          </a:xfrm>
        </p:spPr>
        <p:txBody>
          <a:bodyPr>
            <a:noAutofit/>
          </a:bodyPr>
          <a:lstStyle/>
          <a:p>
            <a:r>
              <a:rPr lang="en-US" sz="1800" dirty="0" err="1" smtClean="0">
                <a:solidFill>
                  <a:srgbClr val="FF0000"/>
                </a:solidFill>
              </a:rPr>
              <a:t>Slikarstvo</a:t>
            </a:r>
            <a:r>
              <a:rPr lang="sr-Latn-RS" sz="1800" dirty="0" smtClean="0">
                <a:solidFill>
                  <a:srgbClr val="FF0000"/>
                </a:solidFill>
              </a:rPr>
              <a:t> karakteriše religiozni sadržaj, najčešće inspirisan temama iz Jevanđelja.</a:t>
            </a:r>
          </a:p>
          <a:p>
            <a:r>
              <a:rPr lang="sr-Latn-RS" sz="1800" dirty="0" smtClean="0"/>
              <a:t>Pored religiozne tematike pojavljuju se i </a:t>
            </a:r>
            <a:r>
              <a:rPr lang="sr-Latn-RS" sz="1800" dirty="0" smtClean="0">
                <a:solidFill>
                  <a:srgbClr val="FF0000"/>
                </a:solidFill>
              </a:rPr>
              <a:t>ktitorski portreti.</a:t>
            </a:r>
          </a:p>
          <a:p>
            <a:r>
              <a:rPr lang="vi-VN" sz="1800" dirty="0" smtClean="0">
                <a:latin typeface="Calibri" pitchFamily="34" charset="0"/>
                <a:cs typeface="Calibri" pitchFamily="34" charset="0"/>
              </a:rPr>
              <a:t>Jednostavna sadržina ispričana je na jednostavan način.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 monumentaln</a:t>
            </a:r>
            <a:r>
              <a:rPr lang="sr-Latn-RS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</a:t>
            </a:r>
            <a:r>
              <a:rPr lang="vi-VN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kompozicijama</a:t>
            </a:r>
            <a:r>
              <a:rPr lang="sr-Latn-RS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dominraju figure velikih dimenzija, izduženih proporcija i uzdržanih gestova.</a:t>
            </a:r>
          </a:p>
          <a:p>
            <a:r>
              <a:rPr lang="vi-VN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Figure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su smeštene tako da je </a:t>
            </a:r>
            <a:r>
              <a:rPr lang="vi-VN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sva pažnja usresređena na glavni, centralni motiv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. 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 Finim senčenjem zelenom bojom se postiže realističnost portreta na figurama.</a:t>
            </a:r>
          </a:p>
          <a:p>
            <a:r>
              <a:rPr lang="sr-Latn-RS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Korišćen je širi spektar hromatskih boja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sr-Latn-RS" sz="1800" b="1" dirty="0" smtClean="0">
                <a:latin typeface="Calibri" pitchFamily="34" charset="0"/>
                <a:cs typeface="Calibri" pitchFamily="34" charset="0"/>
              </a:rPr>
              <a:t>Pozadina je najčeće plava i zlatna ili sa elementima inverzne perspektive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Povremeno su korišćene kockice kako bi stvorile iluziju mozaika.</a:t>
            </a:r>
          </a:p>
          <a:p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Često su koršćeni zlatni listići.</a:t>
            </a:r>
          </a:p>
          <a:p>
            <a:r>
              <a:rPr lang="vi-VN" sz="1800" dirty="0" smtClean="0">
                <a:latin typeface="Calibri" pitchFamily="34" charset="0"/>
                <a:cs typeface="Calibri" pitchFamily="34" charset="0"/>
              </a:rPr>
              <a:t>Monumentalne figure i kompozicije plemenitih proporcija u crtežu i koloritu 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često 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zavise - od antičkih uzora.</a:t>
            </a: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Latn-RS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sz="1800" dirty="0" smtClean="0">
                <a:latin typeface="Calibri" pitchFamily="34" charset="0"/>
                <a:cs typeface="Calibri" pitchFamily="34" charset="0"/>
              </a:rPr>
              <a:t>Među ovima najvišim umetničkim kvalitetima odlikuju se Mileševa i Sopoćani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, i Studenica</a:t>
            </a:r>
            <a:r>
              <a:rPr lang="vi-VN" sz="1800" dirty="0" smtClean="0">
                <a:latin typeface="Calibri" pitchFamily="34" charset="0"/>
                <a:cs typeface="Calibri" pitchFamily="34" charset="0"/>
              </a:rPr>
              <a:t> čije monumentalne freske spadaju u najznačajnija dela ne samo našeg već i evropskog savremenog slikarstva.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6cstupovijugkolor"/>
          <p:cNvPicPr>
            <a:picLocks noChangeAspect="1" noChangeArrowheads="1"/>
          </p:cNvPicPr>
          <p:nvPr/>
        </p:nvPicPr>
        <p:blipFill>
          <a:blip r:embed="rId3" cstate="print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667131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643702" y="0"/>
            <a:ext cx="235745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500" dirty="0" smtClean="0"/>
              <a:t>Ras, Đurđevi Stupovi, 1170/71, današnje stanje,</a:t>
            </a:r>
          </a:p>
          <a:p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6695728" y="4437112"/>
            <a:ext cx="244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Monumentalno slikarstvo u Raškoj iz Nemanjinog doba poznato je jedino po veoma oštećenim freskama grčkih slikara u Đurđevim Stupovima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jurdjevi_Stubovi_u_Rasu_Srbija_(kapela_kralja_Dragutina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440424"/>
            <a:ext cx="8352928" cy="5292832"/>
          </a:xfrm>
        </p:spPr>
      </p:pic>
      <p:sp>
        <p:nvSpPr>
          <p:cNvPr id="5" name="TextBox 4"/>
          <p:cNvSpPr txBox="1"/>
          <p:nvPr/>
        </p:nvSpPr>
        <p:spPr>
          <a:xfrm>
            <a:off x="107504" y="5733256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Najve</a:t>
            </a:r>
            <a:r>
              <a:rPr lang="sr-Latn-RS" dirty="0" smtClean="0"/>
              <a:t>ć</a:t>
            </a:r>
            <a:r>
              <a:rPr lang="vi-VN" dirty="0" smtClean="0"/>
              <a:t>i deo onog što je preostalo prenet je u Narodni muzej u Beogradu. Stručnjaci ocenjuju da pripada tradiciji komninske poznovizantijske renesanse i da je bio vešto i efektno uklopljen u arhitekturu hrama.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107340"/>
            <a:ext cx="2122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/>
              <a:t>Ras, Đurđevi Stupovi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28stupovifrseskejev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0" y="0"/>
            <a:ext cx="6892462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0" y="5226808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CS" sz="2500" dirty="0" smtClean="0"/>
              <a:t>Ras, Đurđevi Stupovi, slikarstvo, oko 1175, pandantif</a:t>
            </a:r>
            <a:endParaRPr lang="en-US" sz="2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983760" y="116632"/>
            <a:ext cx="216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U slikarstvu, nastalom oko 1175. i danas veoma oštećenom, oseća se uticaj vizantijskog slikarstva iz epohe Komnina.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sr-Latn-RS" sz="2800" dirty="0" smtClean="0"/>
              <a:t>STUDENICA – BOGORODIČINA CRKVA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289451"/>
          </a:xfrm>
        </p:spPr>
        <p:txBody>
          <a:bodyPr>
            <a:normAutofit fontScale="55000" lnSpcReduction="20000"/>
          </a:bodyPr>
          <a:lstStyle/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Sve stare freske u Bogorodičinoj crkvi datiraju iz 1208/9. godine, iako je stari živopis slikan na tri različite pozadine: 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zlatnoj, žutoj i plavoj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- što je najviše zbunjivalo istraživače.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vi-VN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Monumentalna i potresna slika Hristovog raspeća zauzima središni deo zapadnog zida.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 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 zvučnoj tamno plavoj pozadini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, toplookerne figure Hrista i drugih učesnika 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uzbudljive religiozne drame, sa naglašenim ljudskim dimenzijama stradanja i bola, ostvaruju harmoniju najvećih dela evropske umetnosti XIII veka.</a:t>
            </a:r>
            <a:endParaRPr lang="sr-Latn-RS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vi-VN" dirty="0" smtClean="0">
              <a:latin typeface="Calibri" pitchFamily="34" charset="0"/>
              <a:cs typeface="Calibri" pitchFamily="34" charset="0"/>
            </a:endParaRPr>
          </a:p>
          <a:p>
            <a:r>
              <a:rPr lang="vi-VN" dirty="0" smtClean="0">
                <a:latin typeface="Calibri" pitchFamily="34" charset="0"/>
                <a:cs typeface="Calibri" pitchFamily="34" charset="0"/>
              </a:rPr>
              <a:t>Studenički slikar je bio jedan od najboljih slikara svoga vremena. On je poznavao staro vizantijsko slikarstvo - rasuo je zlatne zvezde po plavoj pozadini na Raspeću, kao što su to radili stari carigradski umetnici X veka, i oni još stariji, iz VI veka. 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 liku Hrista naglasio je njegovu prirodu i pobedu nad smrću, a u liku majke bol je pobeđen poštovanjem prema Bogu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. U tananim gradacijama između ljudskog i božanskog, otkrivali su vizantijski slikari svoja osećanja i shvatanja. U studeničkoj monumentalnoj poemi o Bogu i čoveku, ljudske osobine su prigušene u ime pobede duha nad telom.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5097067" cy="68975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148064" y="6309320"/>
            <a:ext cx="31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Raspeće Hristovo, 1208 – 1209.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116632"/>
            <a:ext cx="3568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STUDENICA, BOGORODIČINA CRKVA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92080" y="692696"/>
            <a:ext cx="367240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600" dirty="0" smtClean="0">
                <a:solidFill>
                  <a:srgbClr val="FF0000"/>
                </a:solidFill>
              </a:rPr>
              <a:t>Strogi kolorit, čvrste konture, frontalni stavovi i simetrične kompozicije daju studeničkom slikarstvu podvučene crte jednog arhaizma</a:t>
            </a:r>
            <a:r>
              <a:rPr lang="vi-VN" sz="1600" dirty="0" smtClean="0"/>
              <a:t>, koji se svakako pojavio u Carigradu kao reakcija na dekorativni, narativni stil u kome su svete ličnosti često bile smelo približene ovozemaljskim ljudima. </a:t>
            </a:r>
            <a:endParaRPr lang="sr-Latn-RS" sz="1600" dirty="0" smtClean="0"/>
          </a:p>
          <a:p>
            <a:endParaRPr lang="sr-Latn-RS" sz="1600" dirty="0" smtClean="0"/>
          </a:p>
          <a:p>
            <a:endParaRPr lang="sr-Latn-RS" sz="1600" dirty="0" smtClean="0"/>
          </a:p>
          <a:p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53023"/>
            <a:ext cx="6116642" cy="637232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STUDENICA, BOGORODIČINA CRKVA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00192" y="4869160"/>
            <a:ext cx="26445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 smtClean="0"/>
          </a:p>
          <a:p>
            <a:r>
              <a:rPr lang="vi-VN" dirty="0" smtClean="0"/>
              <a:t>Hristovu žrtvu na krstu obrazlažu i starozavetni proroci u vrhu slike</a:t>
            </a:r>
            <a:r>
              <a:rPr lang="sr-Latn-RS" dirty="0" smtClean="0"/>
              <a:t>.</a:t>
            </a:r>
          </a:p>
          <a:p>
            <a:endParaRPr lang="vi-VN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321772" y="332656"/>
            <a:ext cx="28222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rgbClr val="FF0000"/>
                </a:solidFill>
              </a:rPr>
              <a:t>O</a:t>
            </a:r>
            <a:r>
              <a:rPr lang="vi-VN" dirty="0" smtClean="0">
                <a:solidFill>
                  <a:srgbClr val="FF0000"/>
                </a:solidFill>
              </a:rPr>
              <a:t>snovni jevanđeoski tekst</a:t>
            </a:r>
            <a:r>
              <a:rPr lang="sr-Latn-RS" dirty="0" smtClean="0">
                <a:solidFill>
                  <a:srgbClr val="FF0000"/>
                </a:solidFill>
              </a:rPr>
              <a:t> po kome je realizovana slika je</a:t>
            </a:r>
            <a:r>
              <a:rPr lang="vi-VN" dirty="0" smtClean="0">
                <a:solidFill>
                  <a:srgbClr val="FF0000"/>
                </a:solidFill>
              </a:rPr>
              <a:t> dopu</a:t>
            </a:r>
            <a:r>
              <a:rPr lang="sr-Latn-RS" dirty="0" smtClean="0">
                <a:solidFill>
                  <a:srgbClr val="FF0000"/>
                </a:solidFill>
              </a:rPr>
              <a:t>njen</a:t>
            </a:r>
            <a:r>
              <a:rPr lang="vi-VN" dirty="0" smtClean="0">
                <a:solidFill>
                  <a:srgbClr val="FF0000"/>
                </a:solidFill>
              </a:rPr>
              <a:t> nizom detalja preuzetih iz liturgijskih i poetskih izvora, pa je ostvar</a:t>
            </a:r>
            <a:r>
              <a:rPr lang="sr-Latn-RS" dirty="0" smtClean="0">
                <a:solidFill>
                  <a:srgbClr val="FF0000"/>
                </a:solidFill>
              </a:rPr>
              <a:t>ena</a:t>
            </a:r>
            <a:r>
              <a:rPr lang="vi-VN" dirty="0" smtClean="0">
                <a:solidFill>
                  <a:srgbClr val="FF0000"/>
                </a:solidFill>
              </a:rPr>
              <a:t> složen</a:t>
            </a:r>
            <a:r>
              <a:rPr lang="sr-Latn-RS" dirty="0" smtClean="0">
                <a:solidFill>
                  <a:srgbClr val="FF0000"/>
                </a:solidFill>
              </a:rPr>
              <a:t>a</a:t>
            </a:r>
            <a:r>
              <a:rPr lang="vi-VN" dirty="0" smtClean="0">
                <a:solidFill>
                  <a:srgbClr val="FF0000"/>
                </a:solidFill>
              </a:rPr>
              <a:t> ikonografsk</a:t>
            </a:r>
            <a:r>
              <a:rPr lang="sr-Latn-RS" dirty="0" smtClean="0">
                <a:solidFill>
                  <a:srgbClr val="FF0000"/>
                </a:solidFill>
              </a:rPr>
              <a:t>a</a:t>
            </a:r>
            <a:r>
              <a:rPr lang="vi-VN" dirty="0" smtClean="0">
                <a:solidFill>
                  <a:srgbClr val="FF0000"/>
                </a:solidFill>
              </a:rPr>
              <a:t> celin</a:t>
            </a:r>
            <a:r>
              <a:rPr lang="sr-Latn-RS" dirty="0" smtClean="0">
                <a:solidFill>
                  <a:srgbClr val="FF0000"/>
                </a:solidFill>
              </a:rPr>
              <a:t>a</a:t>
            </a:r>
            <a:r>
              <a:rPr lang="vi-VN" dirty="0" smtClean="0">
                <a:solidFill>
                  <a:srgbClr val="FF0000"/>
                </a:solidFill>
              </a:rPr>
              <a:t>, </a:t>
            </a:r>
            <a:r>
              <a:rPr lang="vi-VN" dirty="0" smtClean="0"/>
              <a:t>bogat</a:t>
            </a:r>
            <a:r>
              <a:rPr lang="sr-Latn-RS" dirty="0" smtClean="0"/>
              <a:t>a</a:t>
            </a:r>
            <a:r>
              <a:rPr lang="vi-VN" dirty="0" smtClean="0"/>
              <a:t> značenjima narativne i simboličke prirode.</a:t>
            </a:r>
            <a:endParaRPr lang="sr-Latn-RS" dirty="0" smtClean="0"/>
          </a:p>
          <a:p>
            <a:endParaRPr lang="sr-Latn-RS" dirty="0" smtClean="0"/>
          </a:p>
          <a:p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 liku Hrista nagla</a:t>
            </a:r>
            <a:r>
              <a:rPr lang="sr-Latn-R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šena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je njegov</a:t>
            </a:r>
            <a:r>
              <a:rPr lang="sr-Latn-R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prirod</a:t>
            </a:r>
            <a:r>
              <a:rPr lang="sr-Latn-R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i pobed</a:t>
            </a:r>
            <a:r>
              <a:rPr lang="sr-Latn-R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vi-VN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nad smrću, a u liku majke bol je pobeđen poštovanjem prema Bogu</a:t>
            </a:r>
            <a:r>
              <a:rPr lang="vi-VN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50" y="153023"/>
            <a:ext cx="6116642" cy="637232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300192" y="0"/>
            <a:ext cx="27363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vi-VN" dirty="0" smtClean="0"/>
          </a:p>
          <a:p>
            <a:r>
              <a:rPr lang="sr-Latn-RS" dirty="0" smtClean="0"/>
              <a:t>Z</a:t>
            </a:r>
            <a:r>
              <a:rPr lang="vi-VN" dirty="0" smtClean="0"/>
              <a:t>vezde oko Hrista slikaju se u predstavljanjima Hristovog trijumfa nad smrću</a:t>
            </a:r>
            <a:r>
              <a:rPr lang="sr-Latn-RS" dirty="0" smtClean="0"/>
              <a:t>.</a:t>
            </a:r>
          </a:p>
          <a:p>
            <a:endParaRPr lang="sr-Latn-RS" dirty="0" smtClean="0"/>
          </a:p>
          <a:p>
            <a:r>
              <a:rPr lang="vi-VN" dirty="0" smtClean="0"/>
              <a:t>U Studenici je veoma naglašen momenat isticanja vode i krvi iz Hristove rane, </a:t>
            </a:r>
            <a:r>
              <a:rPr lang="vi-VN" dirty="0" smtClean="0">
                <a:solidFill>
                  <a:srgbClr val="FF0000"/>
                </a:solidFill>
              </a:rPr>
              <a:t>a krv pada i na Adamovu lobanju u dnu krsta, kao znak spiranja praroditeljskog greha. </a:t>
            </a:r>
            <a:endParaRPr lang="sr-Latn-RS" dirty="0" smtClean="0">
              <a:solidFill>
                <a:srgbClr val="FF0000"/>
              </a:solidFill>
            </a:endParaRPr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vi-VN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444208" y="5325015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Velike, monumentalne figure na zlatnoj ili plavoj pozadini</a:t>
            </a:r>
            <a:r>
              <a:rPr lang="sr-Latn-C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76056" cy="676807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14942" y="214290"/>
            <a:ext cx="392905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sr-Latn-CS" sz="2500" dirty="0" smtClean="0"/>
              <a:t>Studenica, Bogorodičina crkva, Detalj: Hristos, Raspeće, 1208/9</a:t>
            </a:r>
            <a:endParaRPr lang="en-US" sz="25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292080" y="1772816"/>
            <a:ext cx="3672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Ovakvom ikonografskom obradom, a ne samo uz pomoć umetničkih i formalnih sredstava, kompozicija Raspeća u Studenici ima izuzetno mesto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8280920" cy="762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sr-Latn-CS" sz="2000" dirty="0" smtClean="0"/>
              <a:t>Studenica, Bogorodičina crkva, slikarstvo, 1208/9, oltar, (zlatna pozadina)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5" name="Picture 4" descr="013"/>
          <p:cNvPicPr>
            <a:picLocks noChangeAspect="1" noChangeArrowheads="1"/>
          </p:cNvPicPr>
          <p:nvPr/>
        </p:nvPicPr>
        <p:blipFill>
          <a:blip r:embed="rId2" cstate="print"/>
          <a:srcRect l="628" t="1324" r="1714" b="2012"/>
          <a:stretch>
            <a:fillRect/>
          </a:stretch>
        </p:blipFill>
        <p:spPr bwMode="auto">
          <a:xfrm>
            <a:off x="179512" y="836712"/>
            <a:ext cx="8818637" cy="5647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357958"/>
            <a:ext cx="9144000" cy="50004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sr-Latn-CS" sz="2400" dirty="0"/>
              <a:t>Studenica, </a:t>
            </a:r>
            <a:r>
              <a:rPr lang="sr-Latn-CS" sz="2400" dirty="0" smtClean="0"/>
              <a:t>Bogorodičina </a:t>
            </a:r>
            <a:r>
              <a:rPr lang="sr-Latn-CS" sz="2400" dirty="0"/>
              <a:t>crkva, slikarstvo, 1208/9, </a:t>
            </a:r>
            <a:r>
              <a:rPr lang="sr-Latn-CS" sz="2400" dirty="0" smtClean="0"/>
              <a:t>oltar</a:t>
            </a:r>
            <a:endParaRPr lang="sr-Latn-CS" sz="2400" dirty="0"/>
          </a:p>
        </p:txBody>
      </p:sp>
      <p:pic>
        <p:nvPicPr>
          <p:cNvPr id="5" name="Picture 4" descr="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01141"/>
            <a:ext cx="8382000" cy="536416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61460"/>
            <a:ext cx="9144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sr-Latn-CS" sz="2400" dirty="0" smtClean="0"/>
              <a:t>U slikarstvu raške škole nalazimo velike, monumentalne figure na zlatnoj ili plavoj pozadini. 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399"/>
            <a:ext cx="4779640" cy="644020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860032" y="5445224"/>
            <a:ext cx="428396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sr-Latn-CS" sz="2200" dirty="0" smtClean="0"/>
              <a:t>Studenica, Bogorodičina crkva,</a:t>
            </a:r>
            <a:endParaRPr lang="en-US" sz="22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sr-Latn-CS" sz="2200" dirty="0" smtClean="0"/>
              <a:t>jugozapadni ugao hrama (1568. kopija freske iz 1208/9?) </a:t>
            </a:r>
            <a:r>
              <a:rPr lang="sr-Latn-CS" sz="2200" dirty="0" smtClean="0">
                <a:solidFill>
                  <a:srgbClr val="FF0000"/>
                </a:solidFill>
              </a:rPr>
              <a:t>ktitorski portret svetog Simeona Nemanje</a:t>
            </a:r>
            <a:endParaRPr lang="sr-Latn-CS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92696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MILEŠEVA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507288" cy="507342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manastiru</a:t>
            </a:r>
            <a:r>
              <a:rPr lang="en-US" dirty="0" smtClean="0"/>
              <a:t> </a:t>
            </a:r>
            <a:r>
              <a:rPr lang="en-US" dirty="0" err="1" smtClean="0"/>
              <a:t>Mileševa</a:t>
            </a:r>
            <a:r>
              <a:rPr lang="en-US" dirty="0" smtClean="0"/>
              <a:t>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takoreći</a:t>
            </a:r>
            <a:r>
              <a:rPr lang="en-US" dirty="0" smtClean="0"/>
              <a:t> tri </a:t>
            </a:r>
            <a:r>
              <a:rPr lang="en-US" dirty="0" err="1" smtClean="0"/>
              <a:t>fresko-celine</a:t>
            </a:r>
            <a:r>
              <a:rPr lang="en-US" dirty="0" smtClean="0"/>
              <a:t>. One se </a:t>
            </a:r>
            <a:r>
              <a:rPr lang="en-US" dirty="0" err="1" smtClean="0"/>
              <a:t>nalaze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 </a:t>
            </a:r>
            <a:r>
              <a:rPr lang="en-US" dirty="0" err="1" smtClean="0">
                <a:solidFill>
                  <a:srgbClr val="FF0000"/>
                </a:solidFill>
              </a:rPr>
              <a:t>naosu</a:t>
            </a:r>
            <a:r>
              <a:rPr lang="en-US" dirty="0" smtClean="0">
                <a:solidFill>
                  <a:srgbClr val="FF0000"/>
                </a:solidFill>
              </a:rPr>
              <a:t>, u </a:t>
            </a:r>
            <a:r>
              <a:rPr lang="en-US" dirty="0" err="1" smtClean="0">
                <a:solidFill>
                  <a:srgbClr val="FF0000"/>
                </a:solidFill>
              </a:rPr>
              <a:t>unutrašnjoj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spoljašnjoj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priprati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endParaRPr lang="sr-Latn-R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Sva</a:t>
            </a:r>
            <a:r>
              <a:rPr lang="en-US" dirty="0" smtClean="0"/>
              <a:t> tri </a:t>
            </a:r>
            <a:r>
              <a:rPr lang="en-US" dirty="0" err="1" smtClean="0"/>
              <a:t>živopisa</a:t>
            </a:r>
            <a:r>
              <a:rPr lang="en-US" dirty="0" smtClean="0"/>
              <a:t> </a:t>
            </a:r>
            <a:r>
              <a:rPr lang="en-US" dirty="0" err="1" smtClean="0"/>
              <a:t>Mileševe</a:t>
            </a:r>
            <a:r>
              <a:rPr lang="en-US" dirty="0" smtClean="0"/>
              <a:t> </a:t>
            </a:r>
            <a:r>
              <a:rPr lang="en-US" dirty="0" err="1" smtClean="0"/>
              <a:t>nastala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 </a:t>
            </a:r>
            <a:r>
              <a:rPr lang="en-US" dirty="0" err="1" smtClean="0"/>
              <a:t>njenog</a:t>
            </a:r>
            <a:r>
              <a:rPr lang="en-US" dirty="0" smtClean="0"/>
              <a:t> </a:t>
            </a:r>
            <a:r>
              <a:rPr lang="en-US" dirty="0" err="1" smtClean="0"/>
              <a:t>osnivača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kralja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Vladislava</a:t>
            </a:r>
            <a:r>
              <a:rPr lang="en-US" dirty="0" smtClean="0"/>
              <a:t>. 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Uspešni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početak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mladog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vladara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obeležen</a:t>
            </a:r>
            <a:r>
              <a:rPr lang="en-US" dirty="0" smtClean="0">
                <a:solidFill>
                  <a:srgbClr val="FF0000"/>
                </a:solidFill>
              </a:rPr>
              <a:t> je </a:t>
            </a:r>
            <a:r>
              <a:rPr lang="en-US" dirty="0" err="1" smtClean="0">
                <a:solidFill>
                  <a:srgbClr val="FF0000"/>
                </a:solidFill>
              </a:rPr>
              <a:t>svetlim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freskama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zlatnoj</a:t>
            </a:r>
            <a:r>
              <a:rPr lang="en-US" dirty="0" smtClean="0"/>
              <a:t> </a:t>
            </a:r>
            <a:r>
              <a:rPr lang="en-US" dirty="0" err="1" smtClean="0"/>
              <a:t>pozadini</a:t>
            </a:r>
            <a:r>
              <a:rPr lang="en-US" dirty="0" smtClean="0"/>
              <a:t> u </a:t>
            </a:r>
            <a:r>
              <a:rPr lang="en-US" dirty="0" err="1" smtClean="0"/>
              <a:t>naosu</a:t>
            </a:r>
            <a:r>
              <a:rPr lang="en-US" dirty="0" smtClean="0"/>
              <a:t>, </a:t>
            </a:r>
            <a:r>
              <a:rPr lang="en-US" dirty="0" err="1" smtClean="0"/>
              <a:t>živopisom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odiše</a:t>
            </a:r>
            <a:r>
              <a:rPr lang="en-US" dirty="0" smtClean="0"/>
              <a:t> </a:t>
            </a:r>
            <a:r>
              <a:rPr lang="en-US" dirty="0" err="1" smtClean="0"/>
              <a:t>vedrinom</a:t>
            </a:r>
            <a:r>
              <a:rPr lang="en-US" dirty="0" smtClean="0"/>
              <a:t> </a:t>
            </a:r>
            <a:r>
              <a:rPr lang="en-US" dirty="0" err="1" smtClean="0"/>
              <a:t>ovozemaljske</a:t>
            </a:r>
            <a:r>
              <a:rPr lang="en-US" dirty="0" smtClean="0"/>
              <a:t> </a:t>
            </a:r>
            <a:r>
              <a:rPr lang="en-US" dirty="0" err="1" smtClean="0"/>
              <a:t>lepote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sjajem</a:t>
            </a:r>
            <a:r>
              <a:rPr lang="en-US" dirty="0" smtClean="0"/>
              <a:t> </a:t>
            </a:r>
            <a:r>
              <a:rPr lang="en-US" dirty="0" err="1" smtClean="0"/>
              <a:t>kraljevske</a:t>
            </a:r>
            <a:r>
              <a:rPr lang="en-US" dirty="0" smtClean="0"/>
              <a:t> </a:t>
            </a:r>
            <a:r>
              <a:rPr lang="en-US" dirty="0" err="1" smtClean="0"/>
              <a:t>vlasti</a:t>
            </a:r>
            <a:r>
              <a:rPr lang="en-US" dirty="0" smtClean="0"/>
              <a:t>.</a:t>
            </a:r>
            <a:endParaRPr lang="sr-Latn-RS" dirty="0" smtClean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Freske</a:t>
            </a:r>
            <a:r>
              <a:rPr lang="en-US" dirty="0" smtClean="0">
                <a:solidFill>
                  <a:srgbClr val="FF0000"/>
                </a:solidFill>
              </a:rPr>
              <a:t> stare </a:t>
            </a:r>
            <a:r>
              <a:rPr lang="en-US" dirty="0" err="1" smtClean="0">
                <a:solidFill>
                  <a:srgbClr val="FF0000"/>
                </a:solidFill>
              </a:rPr>
              <a:t>priprate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monaškog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karaktera</a:t>
            </a:r>
            <a:r>
              <a:rPr lang="en-US" dirty="0" smtClean="0"/>
              <a:t>,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pokazuju</a:t>
            </a:r>
            <a:r>
              <a:rPr lang="en-US" dirty="0" smtClean="0"/>
              <a:t> nova </a:t>
            </a:r>
            <a:r>
              <a:rPr lang="en-US" dirty="0" err="1" smtClean="0"/>
              <a:t>shvatanja</a:t>
            </a:r>
            <a:r>
              <a:rPr lang="en-US" dirty="0" smtClean="0"/>
              <a:t>.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freske</a:t>
            </a:r>
            <a:r>
              <a:rPr lang="en-US" dirty="0" smtClean="0"/>
              <a:t> </a:t>
            </a:r>
            <a:r>
              <a:rPr lang="en-US" dirty="0" err="1" smtClean="0"/>
              <a:t>svedoče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majstori</a:t>
            </a:r>
            <a:r>
              <a:rPr lang="en-US" dirty="0" smtClean="0"/>
              <a:t> </a:t>
            </a:r>
            <a:r>
              <a:rPr lang="en-US" dirty="0" err="1" smtClean="0"/>
              <a:t>monasi</a:t>
            </a:r>
            <a:r>
              <a:rPr lang="en-US" dirty="0" smtClean="0"/>
              <a:t> </a:t>
            </a:r>
            <a:r>
              <a:rPr lang="en-US" dirty="0" err="1" smtClean="0"/>
              <a:t>pripadaju</a:t>
            </a:r>
            <a:r>
              <a:rPr lang="en-US" dirty="0" smtClean="0"/>
              <a:t> </a:t>
            </a:r>
            <a:r>
              <a:rPr lang="en-US" dirty="0" err="1" smtClean="0"/>
              <a:t>tadašnjim</a:t>
            </a:r>
            <a:r>
              <a:rPr lang="en-US" dirty="0" smtClean="0"/>
              <a:t> </a:t>
            </a:r>
            <a:r>
              <a:rPr lang="en-US" dirty="0" err="1" smtClean="0"/>
              <a:t>elitnim</a:t>
            </a:r>
            <a:r>
              <a:rPr lang="en-US" dirty="0" smtClean="0"/>
              <a:t>, </a:t>
            </a:r>
            <a:r>
              <a:rPr lang="en-US" dirty="0" err="1" smtClean="0"/>
              <a:t>obrazovanim</a:t>
            </a:r>
            <a:r>
              <a:rPr lang="en-US" dirty="0" smtClean="0"/>
              <a:t> </a:t>
            </a:r>
            <a:r>
              <a:rPr lang="en-US" dirty="0" err="1" smtClean="0"/>
              <a:t>krugovima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48869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Beli anđeo iz kompozicije Mironosice na Hristovom grobu (naos, zapadni travej)</a:t>
            </a:r>
            <a:endParaRPr lang="en-US" dirty="0"/>
          </a:p>
        </p:txBody>
      </p:sp>
      <p:pic>
        <p:nvPicPr>
          <p:cNvPr id="7" name="Picture 6" descr="0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68760"/>
            <a:ext cx="6572296" cy="520449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7504" y="0"/>
            <a:ext cx="8856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>
                <a:solidFill>
                  <a:srgbClr val="FF0000"/>
                </a:solidFill>
              </a:rPr>
              <a:t>Prelepi anđeo</a:t>
            </a:r>
            <a:r>
              <a:rPr lang="vi-VN" dirty="0" smtClean="0"/>
              <a:t> odeven u beo hiton, raširenih krila, sedi na velikom kamenu i vanvremenskom smirenošću nebeskog bića i glasnika svevečne istine o Hristovom vaskrsenju </a:t>
            </a:r>
            <a:r>
              <a:rPr lang="vi-VN" dirty="0" smtClean="0">
                <a:solidFill>
                  <a:srgbClr val="FF0000"/>
                </a:solidFill>
              </a:rPr>
              <a:t>pokazuje na prazan Hristov grob usplahirenim ženama </a:t>
            </a:r>
            <a:r>
              <a:rPr lang="vi-VN" dirty="0" smtClean="0"/>
              <a:t>koje su stigle da bi mirom prelile</a:t>
            </a:r>
            <a:r>
              <a:rPr lang="sr-Latn-RS" dirty="0" smtClean="0"/>
              <a:t> grob</a:t>
            </a:r>
            <a:r>
              <a:rPr lang="vi-VN" dirty="0" smtClean="0"/>
              <a:t>. </a:t>
            </a:r>
            <a:endParaRPr lang="sr-Latn-RS" dirty="0" smtClean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4725144"/>
            <a:ext cx="2267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rgbClr val="FF0000"/>
                </a:solidFill>
              </a:rPr>
              <a:t>Mi</a:t>
            </a:r>
            <a:r>
              <a:rPr lang="vi-VN" dirty="0" smtClean="0">
                <a:solidFill>
                  <a:srgbClr val="FF0000"/>
                </a:solidFill>
              </a:rPr>
              <a:t>ronosice na Hristovom grobu, bile su prvi svedoci hristovog vaskrsenja. </a:t>
            </a:r>
            <a:endParaRPr lang="sr-Latn-R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5135563" cy="6553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64088" y="188640"/>
            <a:ext cx="34563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 smtClean="0"/>
              <a:t>Mileševski slikar je na slici Belog anđela na Hristovom grobu ostvario toliki stepen lepote umetničkog dela da on u isto vreme pobuđuje divljenje, savršenstvo i istinsku nadu.</a:t>
            </a:r>
            <a:endParaRPr lang="sr-Latn-RS" sz="2000" dirty="0" smtClean="0"/>
          </a:p>
          <a:p>
            <a:endParaRPr lang="sr-Latn-RS" sz="2000" dirty="0" smtClean="0"/>
          </a:p>
          <a:p>
            <a:pPr>
              <a:buFont typeface="Arial" pitchFamily="34" charset="0"/>
              <a:buChar char="•"/>
            </a:pPr>
            <a:r>
              <a:rPr lang="sr-Latn-RS" sz="2000" dirty="0" smtClean="0"/>
              <a:t> Zelene senke</a:t>
            </a:r>
          </a:p>
          <a:p>
            <a:pPr>
              <a:buFont typeface="Arial" pitchFamily="34" charset="0"/>
              <a:buChar char="•"/>
            </a:pPr>
            <a:r>
              <a:rPr lang="sr-Latn-RS" sz="2000" dirty="0" smtClean="0"/>
              <a:t> Rumeni obrazi</a:t>
            </a:r>
          </a:p>
          <a:p>
            <a:endParaRPr lang="sr-Latn-RS" sz="1200" dirty="0" smtClean="0"/>
          </a:p>
          <a:p>
            <a:r>
              <a:rPr lang="vi-VN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0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6764" y="302096"/>
            <a:ext cx="4037644" cy="5791200"/>
          </a:xfrm>
          <a:prstGeom prst="rect">
            <a:avLst/>
          </a:prstGeom>
          <a:noFill/>
        </p:spPr>
      </p:pic>
      <p:pic>
        <p:nvPicPr>
          <p:cNvPr id="6" name="Picture 4" descr="0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3365494" cy="580063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RS" dirty="0" smtClean="0"/>
              <a:t>U potkupolnom prostolu se nalazi podjednako lepa Bogorodica iz scene Blagovesti (</a:t>
            </a:r>
            <a:r>
              <a:rPr lang="sr-Latn-CS" dirty="0" smtClean="0"/>
              <a:t>Mileševa, naos, potkupolni prostor</a:t>
            </a:r>
            <a:r>
              <a:rPr lang="sr-Latn-RS" dirty="0" smtClean="0"/>
              <a:t>)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88640"/>
            <a:ext cx="8449816" cy="82832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sr-Latn-CS" sz="2400" dirty="0"/>
              <a:t>Mileševa, naos, ktitorski portret, pre 1228.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r-Latn-CS" sz="2400" dirty="0" smtClean="0">
                <a:solidFill>
                  <a:srgbClr val="FF0000"/>
                </a:solidFill>
              </a:rPr>
              <a:t>Bogorodica </a:t>
            </a:r>
            <a:r>
              <a:rPr lang="sr-Latn-CS" sz="2400" dirty="0">
                <a:solidFill>
                  <a:srgbClr val="FF0000"/>
                </a:solidFill>
              </a:rPr>
              <a:t>privodi mladog </a:t>
            </a:r>
            <a:r>
              <a:rPr lang="sr-Latn-CS" sz="2400" dirty="0" smtClean="0">
                <a:solidFill>
                  <a:srgbClr val="FF0000"/>
                </a:solidFill>
              </a:rPr>
              <a:t>Vladislava Hristu na prestolu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 descr="0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080" y="1010896"/>
            <a:ext cx="7078216" cy="5595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07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4700588" cy="64738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929190" y="214290"/>
            <a:ext cx="40005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sr-Latn-CS" sz="2500" dirty="0" smtClean="0"/>
              <a:t>Mileševa, naos, ktitorski portret, detalj: </a:t>
            </a:r>
            <a:r>
              <a:rPr lang="sr-Latn-CS" sz="2500" dirty="0" smtClean="0">
                <a:solidFill>
                  <a:srgbClr val="C00000"/>
                </a:solidFill>
              </a:rPr>
              <a:t>princ Vladislav </a:t>
            </a:r>
            <a:r>
              <a:rPr lang="sr-Latn-CS" sz="2500" dirty="0" smtClean="0"/>
              <a:t>(kruna doslikana), drugi sin kralja Stefana Prvovenčanog</a:t>
            </a:r>
            <a:endParaRPr lang="en-US" sz="25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173688"/>
            <a:ext cx="9144000" cy="6843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sr-Latn-CS" sz="2000" dirty="0"/>
              <a:t>Mileševa, priprata, povorka </a:t>
            </a:r>
            <a:r>
              <a:rPr lang="sr-Latn-CS" sz="2000" dirty="0" smtClean="0"/>
              <a:t>Nemanjića (Vladislav</a:t>
            </a:r>
            <a:r>
              <a:rPr lang="sr-Latn-CS" sz="2000" dirty="0"/>
              <a:t>, Radoslav, kralj </a:t>
            </a:r>
            <a:r>
              <a:rPr lang="sr-Latn-CS" sz="2000" dirty="0" smtClean="0"/>
              <a:t>Stefan Prvovenčani</a:t>
            </a:r>
            <a:r>
              <a:rPr lang="sr-Latn-CS" sz="2000" dirty="0"/>
              <a:t>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r-Latn-CS" sz="2000" dirty="0"/>
              <a:t>arhiepiskop Sava I, sv. Simeon Nemanja)</a:t>
            </a:r>
            <a:endParaRPr lang="en-US" sz="2000" dirty="0"/>
          </a:p>
        </p:txBody>
      </p:sp>
      <p:pic>
        <p:nvPicPr>
          <p:cNvPr id="5" name="Picture 5" descr="07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72009"/>
            <a:ext cx="7053507" cy="6021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7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5041900" cy="6553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214942" y="0"/>
            <a:ext cx="392905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sr-Latn-CS" sz="2500" dirty="0" smtClean="0"/>
              <a:t>Mileševa, priprata, povorka Nemanjića, detalj: Sava prvi srpski arhiepiskop</a:t>
            </a:r>
            <a:endParaRPr lang="en-US" sz="25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sr-Latn-RS" sz="2800" dirty="0" smtClean="0"/>
              <a:t>SOPOĆANI</a:t>
            </a:r>
            <a:br>
              <a:rPr lang="sr-Latn-RS" sz="2800" dirty="0" smtClean="0"/>
            </a:br>
            <a:r>
              <a:rPr lang="sr-Latn-CS" sz="2800" dirty="0" smtClean="0"/>
              <a:t>Kralj Uroš I (1243-1276, +1277) </a:t>
            </a:r>
            <a:br>
              <a:rPr lang="sr-Latn-CS" sz="2800" dirty="0" smtClean="0"/>
            </a:b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7504" y="1052736"/>
            <a:ext cx="87849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sr-Latn-RS" dirty="0" smtClean="0">
                <a:solidFill>
                  <a:srgbClr val="FF0000"/>
                </a:solidFill>
              </a:rPr>
              <a:t>jznačajnije slikarstvo ovog perioda</a:t>
            </a:r>
            <a:r>
              <a:rPr lang="sr-Latn-RS" dirty="0" smtClean="0"/>
              <a:t>.</a:t>
            </a:r>
          </a:p>
          <a:p>
            <a:endParaRPr lang="sr-Latn-RS" dirty="0" smtClean="0"/>
          </a:p>
          <a:p>
            <a:r>
              <a:rPr lang="sr-Latn-RS" dirty="0" smtClean="0"/>
              <a:t>Slikano i</a:t>
            </a:r>
            <a:r>
              <a:rPr lang="vi-VN" dirty="0" smtClean="0"/>
              <a:t>zmeđu 1272. i 1276.</a:t>
            </a:r>
            <a:r>
              <a:rPr lang="sr-Latn-RS" dirty="0" smtClean="0"/>
              <a:t> za realizaciju fresaka su bili </a:t>
            </a:r>
            <a:r>
              <a:rPr lang="vi-VN" dirty="0" smtClean="0"/>
              <a:t>angažovan</a:t>
            </a:r>
            <a:r>
              <a:rPr lang="sr-Latn-RS" dirty="0" smtClean="0"/>
              <a:t>i</a:t>
            </a:r>
            <a:r>
              <a:rPr lang="vi-VN" dirty="0" smtClean="0"/>
              <a:t> vrhunski umetni</a:t>
            </a:r>
            <a:r>
              <a:rPr lang="sr-Latn-RS" dirty="0" smtClean="0"/>
              <a:t>ci</a:t>
            </a:r>
            <a:r>
              <a:rPr lang="vi-VN" dirty="0" smtClean="0"/>
              <a:t> tog doba. </a:t>
            </a:r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F</a:t>
            </a:r>
            <a:r>
              <a:rPr lang="vi-VN" dirty="0" smtClean="0"/>
              <a:t>reske su većim delom sačuvane zahvaljujući kvalitetnim materijalom  kojim su radjeni. </a:t>
            </a:r>
            <a:endParaRPr lang="sr-Latn-RS" dirty="0" smtClean="0"/>
          </a:p>
          <a:p>
            <a:endParaRPr lang="sr-Latn-RS" dirty="0" smtClean="0"/>
          </a:p>
          <a:p>
            <a:r>
              <a:rPr lang="vi-VN" dirty="0" smtClean="0"/>
              <a:t>Freske su zahvatale </a:t>
            </a:r>
            <a:r>
              <a:rPr lang="vi-VN" dirty="0" smtClean="0">
                <a:solidFill>
                  <a:srgbClr val="FF0000"/>
                </a:solidFill>
              </a:rPr>
              <a:t>760</a:t>
            </a:r>
            <a:r>
              <a:rPr lang="vi-VN" dirty="0" smtClean="0"/>
              <a:t> kvadratnih metara zidne površine</a:t>
            </a:r>
            <a:r>
              <a:rPr lang="sr-Latn-RS" dirty="0" smtClean="0"/>
              <a:t>.</a:t>
            </a:r>
          </a:p>
          <a:p>
            <a:endParaRPr lang="sr-Latn-RS" dirty="0" smtClean="0"/>
          </a:p>
          <a:p>
            <a:r>
              <a:rPr lang="sr-Latn-RS" dirty="0" smtClean="0"/>
              <a:t>N</a:t>
            </a:r>
            <a:r>
              <a:rPr lang="vi-VN" dirty="0" smtClean="0"/>
              <a:t>ajpoznatija sopoćanska freska je svakako </a:t>
            </a:r>
            <a:r>
              <a:rPr lang="vi-VN" dirty="0" smtClean="0">
                <a:solidFill>
                  <a:srgbClr val="FF0000"/>
                </a:solidFill>
              </a:rPr>
              <a:t>Uspenje Bogorodice</a:t>
            </a:r>
            <a:r>
              <a:rPr lang="vi-VN" dirty="0" smtClean="0"/>
              <a:t>, koja zahvata 40 kvadratnih metara. </a:t>
            </a:r>
            <a:endParaRPr lang="sr-Latn-RS" dirty="0" smtClean="0"/>
          </a:p>
          <a:p>
            <a:endParaRPr lang="sr-Latn-RS" dirty="0" smtClean="0"/>
          </a:p>
          <a:p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izuzetnog</a:t>
            </a:r>
            <a:r>
              <a:rPr lang="en-US" dirty="0" smtClean="0"/>
              <a:t> </a:t>
            </a:r>
            <a:r>
              <a:rPr lang="en-US" dirty="0" err="1" smtClean="0"/>
              <a:t>istorijskog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umetničkog</a:t>
            </a:r>
            <a:r>
              <a:rPr lang="en-US" dirty="0" smtClean="0"/>
              <a:t> </a:t>
            </a:r>
            <a:r>
              <a:rPr lang="en-US" dirty="0" err="1" smtClean="0"/>
              <a:t>značaja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 </a:t>
            </a:r>
            <a:r>
              <a:rPr lang="en-US" b="1" dirty="0" err="1" smtClean="0"/>
              <a:t>freske</a:t>
            </a:r>
            <a:r>
              <a:rPr lang="en-US" b="1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err="1" smtClean="0"/>
              <a:t>scenama</a:t>
            </a:r>
            <a:r>
              <a:rPr lang="en-US" b="1" dirty="0" smtClean="0"/>
              <a:t> </a:t>
            </a:r>
            <a:r>
              <a:rPr lang="en-US" b="1" dirty="0" err="1" smtClean="0"/>
              <a:t>iz</a:t>
            </a:r>
            <a:r>
              <a:rPr lang="en-US" b="1" dirty="0" smtClean="0"/>
              <a:t> </a:t>
            </a:r>
            <a:r>
              <a:rPr lang="en-US" b="1" dirty="0" err="1" smtClean="0"/>
              <a:t>života</a:t>
            </a:r>
            <a:r>
              <a:rPr lang="en-US" b="1" dirty="0" smtClean="0"/>
              <a:t> </a:t>
            </a:r>
            <a:r>
              <a:rPr lang="en-US" b="1" dirty="0" err="1" smtClean="0"/>
              <a:t>Svetog</a:t>
            </a:r>
            <a:r>
              <a:rPr lang="en-US" b="1" dirty="0" smtClean="0"/>
              <a:t> </a:t>
            </a:r>
            <a:r>
              <a:rPr lang="en-US" b="1" dirty="0" err="1" smtClean="0"/>
              <a:t>Simeona</a:t>
            </a:r>
            <a:r>
              <a:rPr lang="en-US" dirty="0" smtClean="0"/>
              <a:t>, </a:t>
            </a:r>
            <a:r>
              <a:rPr lang="en-US" dirty="0" err="1" smtClean="0"/>
              <a:t>odnosno</a:t>
            </a:r>
            <a:r>
              <a:rPr lang="en-US" dirty="0" smtClean="0"/>
              <a:t> </a:t>
            </a:r>
            <a:r>
              <a:rPr lang="sr-Latn-RS" dirty="0" smtClean="0"/>
              <a:t>Stefana Nemanje, osnivača loze Nemanjića.</a:t>
            </a:r>
          </a:p>
          <a:p>
            <a:endParaRPr lang="sr-Latn-RS" dirty="0" smtClean="0"/>
          </a:p>
          <a:p>
            <a:r>
              <a:rPr lang="en-US" dirty="0" smtClean="0"/>
              <a:t>.</a:t>
            </a:r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  <p:pic>
        <p:nvPicPr>
          <p:cNvPr id="4" name="Picture 3" descr="sopoc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771" y="1971670"/>
            <a:ext cx="8942725" cy="4697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16632"/>
            <a:ext cx="3969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dirty="0" smtClean="0">
                <a:solidFill>
                  <a:srgbClr val="FF0000"/>
                </a:solidFill>
              </a:rPr>
              <a:t>Sopoćani, Uspenje Bogorodice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3" y="620688"/>
            <a:ext cx="89644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>
                <a:solidFill>
                  <a:srgbClr val="FF0000"/>
                </a:solidFill>
              </a:rPr>
              <a:t>Na njoj je prikazan bol apostola, arhijereja, jerusalimskih žena, anđela i Hrista zbog smrti Bogorodice.</a:t>
            </a:r>
            <a:r>
              <a:rPr lang="vi-VN" dirty="0" smtClean="0"/>
              <a:t> Zbog svoje lepote, ova freska je bila predmet posebne pažnje na mnogim svetskim izložbama a sama crkva Sv. Trojice  predstavlja jednu veliku galeriju najpoznatijih fresaka čitavog srednjeg veka kod nas</a:t>
            </a:r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2377" y="0"/>
            <a:ext cx="70878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000892" y="5143512"/>
            <a:ext cx="21431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sr-Latn-CS" sz="2400" dirty="0" smtClean="0"/>
              <a:t>Sopoćani, naos, slikarstvo, zapadni travej, </a:t>
            </a:r>
            <a:r>
              <a:rPr lang="sr-Latn-CS" sz="2400" dirty="0" smtClean="0">
                <a:solidFill>
                  <a:srgbClr val="FF0000"/>
                </a:solidFill>
              </a:rPr>
              <a:t>Uspenje Bogorodice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Uspenje_presvete_Bogorodice_-_Sopoca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8766014" cy="485740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40158"/>
            <a:ext cx="7843803" cy="522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504" y="0"/>
            <a:ext cx="8568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Svojom lepotom pleni i freska </a:t>
            </a:r>
            <a:r>
              <a:rPr lang="vi-VN" dirty="0" smtClean="0">
                <a:solidFill>
                  <a:srgbClr val="FF0000"/>
                </a:solidFill>
              </a:rPr>
              <a:t>Veliko rođenje Hristovo</a:t>
            </a:r>
            <a:r>
              <a:rPr lang="vi-VN" dirty="0" smtClean="0"/>
              <a:t> koja se nalazi visoko u glavnom delu crkve. Inspiracija za ovu fresku je nađena u tekstovima jevanđelja. </a:t>
            </a:r>
            <a:r>
              <a:rPr lang="vi-VN" dirty="0" smtClean="0">
                <a:solidFill>
                  <a:srgbClr val="FF0000"/>
                </a:solidFill>
              </a:rPr>
              <a:t>Svečani prizor Hristovog rođenja je svetao, lako crtan i živo obojen</a:t>
            </a:r>
            <a:r>
              <a:rPr lang="vi-VN" dirty="0" smtClean="0"/>
              <a:t>. Donji deo kompozije freske </a:t>
            </a:r>
            <a:r>
              <a:rPr lang="vi-VN" dirty="0" smtClean="0">
                <a:solidFill>
                  <a:srgbClr val="FF0000"/>
                </a:solidFill>
              </a:rPr>
              <a:t>pokazuje dva pastira koji razgovaraju o čudnom ro</a:t>
            </a:r>
            <a:r>
              <a:rPr lang="sr-Latn-RS" dirty="0" smtClean="0">
                <a:solidFill>
                  <a:srgbClr val="FF0000"/>
                </a:solidFill>
              </a:rPr>
              <a:t>đ</a:t>
            </a:r>
            <a:r>
              <a:rPr lang="vi-VN" dirty="0" smtClean="0">
                <a:solidFill>
                  <a:srgbClr val="FF0000"/>
                </a:solidFill>
              </a:rPr>
              <a:t>enju u njihovoj pećini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50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6072206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CS" sz="2500" dirty="0" smtClean="0"/>
              <a:t>U donjoj zoni su uobičajene predstave stojećih figura svetitelja: Sopoćani, naos, srednji travej , </a:t>
            </a:r>
            <a:r>
              <a:rPr lang="sr-Latn-CS" sz="2500" dirty="0" smtClean="0">
                <a:solidFill>
                  <a:srgbClr val="C00000"/>
                </a:solidFill>
              </a:rPr>
              <a:t>Svetitelji</a:t>
            </a:r>
            <a:r>
              <a:rPr lang="sr-Latn-CS" sz="2500" dirty="0" smtClean="0"/>
              <a:t> </a:t>
            </a:r>
            <a:endParaRPr lang="en-US" sz="25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6429396"/>
            <a:ext cx="8507288" cy="35719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Tx/>
              <a:buNone/>
            </a:pPr>
            <a:r>
              <a:rPr lang="sr-Latn-CS" sz="2800" dirty="0" smtClean="0"/>
              <a:t>Sopoćani, naos, slikarstvo, srednji travej, </a:t>
            </a:r>
            <a:r>
              <a:rPr lang="sr-Latn-CS" sz="2800" dirty="0" smtClean="0">
                <a:solidFill>
                  <a:srgbClr val="C00000"/>
                </a:solidFill>
              </a:rPr>
              <a:t>Sretenje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  <p:pic>
        <p:nvPicPr>
          <p:cNvPr id="5" name="Picture 4" descr="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495" y="1196752"/>
            <a:ext cx="7634653" cy="508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/>
              <a:t>Jedinstven je primer načina </a:t>
            </a:r>
            <a:r>
              <a:rPr lang="sr-Latn-CS" dirty="0" smtClean="0">
                <a:solidFill>
                  <a:srgbClr val="C00000"/>
                </a:solidFill>
              </a:rPr>
              <a:t>raspored</a:t>
            </a:r>
            <a:r>
              <a:rPr lang="sr-Latn-CS" dirty="0" smtClean="0">
                <a:solidFill>
                  <a:srgbClr val="FF0000"/>
                </a:solidFill>
              </a:rPr>
              <a:t>a</a:t>
            </a:r>
            <a:r>
              <a:rPr lang="sr-Latn-CS" dirty="0" smtClean="0"/>
              <a:t> </a:t>
            </a:r>
            <a:r>
              <a:rPr lang="sr-Latn-CS" dirty="0" smtClean="0">
                <a:solidFill>
                  <a:srgbClr val="C00000"/>
                </a:solidFill>
              </a:rPr>
              <a:t>scena </a:t>
            </a:r>
            <a:r>
              <a:rPr lang="sr-Latn-CS" dirty="0" smtClean="0"/>
              <a:t>tako da se </a:t>
            </a:r>
            <a:r>
              <a:rPr lang="sr-Latn-CS" dirty="0" smtClean="0">
                <a:solidFill>
                  <a:srgbClr val="C00000"/>
                </a:solidFill>
              </a:rPr>
              <a:t>u svakom prostoru našla po jedna osnovna tema:</a:t>
            </a:r>
            <a:r>
              <a:rPr lang="sr-Latn-CS" dirty="0" smtClean="0"/>
              <a:t> srednji travej - od Blagovesti do Preobraženja, zapadni - od Ulaska u Jerusalim do Vaskrsenja, istočni - posle Vaskrsenja do Silaska sv. Duha.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72206"/>
            <a:ext cx="9144000" cy="78579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2500" dirty="0" smtClean="0"/>
              <a:t>Sopoćani, slikarstvo, oltar: Posmrtna javljanja Hrista</a:t>
            </a:r>
            <a:r>
              <a:rPr lang="sr-Latn-CS" sz="2500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5" name="Picture 4" descr="4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94437"/>
            <a:ext cx="8662958" cy="563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2500" dirty="0" smtClean="0"/>
              <a:t>Sopoćani, naos, slikarstvo, oltar: Služba arhijereja</a:t>
            </a:r>
            <a:endParaRPr lang="en-US" sz="2500" dirty="0" smtClean="0"/>
          </a:p>
        </p:txBody>
      </p:sp>
      <p:pic>
        <p:nvPicPr>
          <p:cNvPr id="5" name="Picture 4" descr="320x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/>
          <a:stretch>
            <a:fillRect/>
          </a:stretch>
        </p:blipFill>
        <p:spPr bwMode="auto">
          <a:xfrm>
            <a:off x="0" y="908720"/>
            <a:ext cx="9144000" cy="520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500" dirty="0" smtClean="0"/>
              <a:t>U skoro celoj crkvi </a:t>
            </a:r>
            <a:r>
              <a:rPr lang="sr-Latn-CS" sz="2500" dirty="0" smtClean="0">
                <a:solidFill>
                  <a:srgbClr val="C00000"/>
                </a:solidFill>
              </a:rPr>
              <a:t>pozadina</a:t>
            </a:r>
            <a:r>
              <a:rPr lang="sr-Latn-CS" sz="2500" dirty="0" smtClean="0"/>
              <a:t> je rađena zlatnim listićima </a:t>
            </a:r>
            <a:r>
              <a:rPr lang="sr-Latn-CS" sz="2500" dirty="0" smtClean="0">
                <a:solidFill>
                  <a:srgbClr val="C00000"/>
                </a:solidFill>
              </a:rPr>
              <a:t>sa iscrtanom mrežom kvadratića, podražavajući mozaik.</a:t>
            </a:r>
            <a:endParaRPr lang="en-US" sz="25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7958"/>
            <a:ext cx="9358378" cy="428628"/>
          </a:xfrm>
        </p:spPr>
        <p:txBody>
          <a:bodyPr>
            <a:noAutofit/>
          </a:bodyPr>
          <a:lstStyle/>
          <a:p>
            <a:pPr algn="l"/>
            <a:r>
              <a:rPr lang="sr-Latn-CS" sz="2500" dirty="0" smtClean="0"/>
              <a:t>Sopoćani, naos, slikarstvo, oltar</a:t>
            </a:r>
            <a:endParaRPr lang="en-US" sz="2500" dirty="0" smtClean="0"/>
          </a:p>
        </p:txBody>
      </p:sp>
      <p:pic>
        <p:nvPicPr>
          <p:cNvPr id="20484" name="Picture 4" descr="321x"/>
          <p:cNvPicPr>
            <a:picLocks noChangeAspect="1" noChangeArrowheads="1"/>
          </p:cNvPicPr>
          <p:nvPr/>
        </p:nvPicPr>
        <p:blipFill>
          <a:blip r:embed="rId3" cstate="print">
            <a:lum bright="-12000"/>
          </a:blip>
          <a:srcRect/>
          <a:stretch>
            <a:fillRect/>
          </a:stretch>
        </p:blipFill>
        <p:spPr bwMode="auto">
          <a:xfrm>
            <a:off x="0" y="1052736"/>
            <a:ext cx="9234988" cy="500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1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 smtClean="0"/>
              <a:t>U oltarskoj apsidi su uobičajene predstave: u donjoj zoni se prikazuje</a:t>
            </a:r>
            <a:r>
              <a:rPr lang="sr-Latn-CS" sz="2400" dirty="0" smtClean="0">
                <a:solidFill>
                  <a:srgbClr val="C00000"/>
                </a:solidFill>
              </a:rPr>
              <a:t> Služba arhijereja,</a:t>
            </a:r>
            <a:r>
              <a:rPr lang="sr-Latn-CS" sz="2400" dirty="0" smtClean="0"/>
              <a:t> iznad kojih je Pričešće apostola.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37312"/>
            <a:ext cx="8686800" cy="48736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r-Latn-CS" sz="2800" dirty="0" smtClean="0"/>
              <a:t>Sopoćani, naos, slikarstvo, kupola, pandantifi (Jevanđelisti)</a:t>
            </a:r>
            <a:endParaRPr lang="en-US" sz="2800" dirty="0" smtClean="0"/>
          </a:p>
        </p:txBody>
      </p:sp>
      <p:pic>
        <p:nvPicPr>
          <p:cNvPr id="5" name="Picture 4" descr="311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1048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6237312"/>
            <a:ext cx="8305800" cy="487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2800" dirty="0" smtClean="0"/>
              <a:t>Sopoćani, naos, slikarstvo, potkupolni lukovi</a:t>
            </a:r>
            <a:endParaRPr lang="en-US" sz="2800" dirty="0" smtClean="0"/>
          </a:p>
        </p:txBody>
      </p:sp>
      <p:pic>
        <p:nvPicPr>
          <p:cNvPr id="24581" name="Picture 5" descr="315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04664"/>
            <a:ext cx="381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316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381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67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33379"/>
            <a:ext cx="9144032" cy="6096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18864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CS" sz="1600" dirty="0" smtClean="0"/>
              <a:t>Sopoćani, </a:t>
            </a:r>
            <a:r>
              <a:rPr lang="sr-Latn-CS" sz="1600" dirty="0" smtClean="0">
                <a:solidFill>
                  <a:srgbClr val="C00000"/>
                </a:solidFill>
              </a:rPr>
              <a:t>naos</a:t>
            </a:r>
            <a:r>
              <a:rPr lang="sr-Latn-CS" sz="1600" dirty="0" smtClean="0"/>
              <a:t>, između 1272. i 1276, južni zid, </a:t>
            </a:r>
            <a:r>
              <a:rPr lang="sr-Latn-CS" sz="1600" dirty="0" smtClean="0">
                <a:solidFill>
                  <a:srgbClr val="C00000"/>
                </a:solidFill>
              </a:rPr>
              <a:t>Povorka Nemanjića</a:t>
            </a:r>
            <a:r>
              <a:rPr lang="sr-Latn-CS" sz="1600" dirty="0" smtClean="0"/>
              <a:t>: Sv. Simeon Nemanja, Simon (Stefan Prvovenčani) i kralj Uroš. Na zapadnom zidu Uroševi sinovi Dragutin (i Milutin)</a:t>
            </a:r>
            <a:endParaRPr lang="en-US" sz="1600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516216" y="188640"/>
            <a:ext cx="2699254" cy="2880320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sr-Latn-CS" sz="2400" dirty="0" smtClean="0"/>
              <a:t>Sopoćani, naos,</a:t>
            </a:r>
            <a:br>
              <a:rPr lang="sr-Latn-CS" sz="2400" dirty="0" smtClean="0"/>
            </a:br>
            <a:r>
              <a:rPr lang="sr-Latn-CS" sz="2400" dirty="0" smtClean="0"/>
              <a:t>između 1272. i 1276, južni zid,</a:t>
            </a:r>
            <a:br>
              <a:rPr lang="sr-Latn-CS" sz="2400" dirty="0" smtClean="0"/>
            </a:br>
            <a:r>
              <a:rPr lang="sr-Latn-CS" sz="2400" dirty="0" smtClean="0"/>
              <a:t>doslikani</a:t>
            </a:r>
            <a:r>
              <a:rPr lang="en-US" sz="2400" dirty="0" smtClean="0"/>
              <a:t> </a:t>
            </a:r>
            <a:r>
              <a:rPr lang="sr-Latn-CS" sz="2400" dirty="0" smtClean="0"/>
              <a:t>ktitorski portret: Sv. Simeon Nemanja,</a:t>
            </a:r>
            <a:br>
              <a:rPr lang="sr-Latn-CS" sz="2400" dirty="0" smtClean="0"/>
            </a:br>
            <a:r>
              <a:rPr lang="sr-Latn-CS" sz="2400" dirty="0" smtClean="0"/>
              <a:t>Simon (Stefan Prvovenčani) i</a:t>
            </a:r>
            <a:br>
              <a:rPr lang="sr-Latn-CS" sz="2400" dirty="0" smtClean="0"/>
            </a:br>
            <a:r>
              <a:rPr lang="sr-Latn-CS" sz="2400" dirty="0" smtClean="0"/>
              <a:t>kralj Uroš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pic>
        <p:nvPicPr>
          <p:cNvPr id="13316" name="Picture 4" descr="301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4"/>
            <a:ext cx="6424583" cy="685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19800"/>
            <a:ext cx="8305800" cy="685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sr-Latn-CS" sz="2000" smtClean="0"/>
              <a:t>Sopoćani, naos, zapadni zid,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sr-Latn-CS" sz="2000" smtClean="0"/>
              <a:t>doslikani ktitorski portret, Dragutin i Milutin</a:t>
            </a:r>
            <a:endParaRPr lang="en-US" sz="2000" dirty="0" smtClean="0"/>
          </a:p>
        </p:txBody>
      </p:sp>
      <p:pic>
        <p:nvPicPr>
          <p:cNvPr id="5" name="Picture 4" descr="372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8382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1542</Words>
  <Application>Microsoft Office PowerPoint</Application>
  <PresentationFormat>On-screen Show (4:3)</PresentationFormat>
  <Paragraphs>137</Paragraphs>
  <Slides>37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SLIKARSTVO U SREDNJOVEKOVNOJ SRBIJI</vt:lpstr>
      <vt:lpstr> ODLIKE SLIKARSTVA RAŠKE ŠKOLE</vt:lpstr>
      <vt:lpstr>Slide 4</vt:lpstr>
      <vt:lpstr>Slide 5</vt:lpstr>
      <vt:lpstr>Slide 6</vt:lpstr>
      <vt:lpstr>STUDENICA – BOGORODIČINA CRKVA</vt:lpstr>
      <vt:lpstr>Slide 8</vt:lpstr>
      <vt:lpstr>Slide 9</vt:lpstr>
      <vt:lpstr>Slide 10</vt:lpstr>
      <vt:lpstr>Slide 11</vt:lpstr>
      <vt:lpstr>Slide 12</vt:lpstr>
      <vt:lpstr>Slide 13</vt:lpstr>
      <vt:lpstr>Slide 14</vt:lpstr>
      <vt:lpstr>MILEŠEVA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SOPOĆANI Kralj Uroš I (1243-1276, +1277) 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Sopoćani, naos, slikarstvo, oltar</vt:lpstr>
      <vt:lpstr>Slide 33</vt:lpstr>
      <vt:lpstr>Slide 34</vt:lpstr>
      <vt:lpstr>Slide 35</vt:lpstr>
      <vt:lpstr>Sopoćani, naos, između 1272. i 1276, južni zid, doslikani ktitorski portret: Sv. Simeon Nemanja, Simon (Stefan Prvovenčani) i kralj Uroš </vt:lpstr>
      <vt:lpstr>Slide 37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Srpska srednjovekovna umetnost</dc:title>
  <dc:creator>HP</dc:creator>
  <cp:lastModifiedBy>Mici</cp:lastModifiedBy>
  <cp:revision>112</cp:revision>
  <dcterms:created xsi:type="dcterms:W3CDTF">2013-01-15T09:33:18Z</dcterms:created>
  <dcterms:modified xsi:type="dcterms:W3CDTF">2017-12-17T11:39:36Z</dcterms:modified>
</cp:coreProperties>
</file>